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</p:sldIdLst>
  <p:sldSz cx="9144000" cy="5143500" type="screen16x9"/>
  <p:notesSz cx="677545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8B8"/>
    <a:srgbClr val="4F81BD"/>
    <a:srgbClr val="FFFFFF"/>
    <a:srgbClr val="BDECC9"/>
    <a:srgbClr val="AD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1024" autoAdjust="0"/>
  </p:normalViewPr>
  <p:slideViewPr>
    <p:cSldViewPr>
      <p:cViewPr varScale="1">
        <p:scale>
          <a:sx n="111" d="100"/>
          <a:sy n="111" d="100"/>
        </p:scale>
        <p:origin x="79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Лист1!$C$2:$C$18</c:f>
              <c:strCache>
                <c:ptCount val="17"/>
                <c:pt idx="0">
                  <c:v>г.Шымкент</c:v>
                </c:pt>
                <c:pt idx="1">
                  <c:v>Туркестанская область</c:v>
                </c:pt>
                <c:pt idx="2">
                  <c:v>Кызылординская область</c:v>
                </c:pt>
                <c:pt idx="3">
                  <c:v>Атырауская область</c:v>
                </c:pt>
                <c:pt idx="4">
                  <c:v>ЗКО</c:v>
                </c:pt>
                <c:pt idx="5">
                  <c:v>Мангистауская область</c:v>
                </c:pt>
                <c:pt idx="6">
                  <c:v>Жамбылская область</c:v>
                </c:pt>
                <c:pt idx="7">
                  <c:v>Карагандинская область</c:v>
                </c:pt>
                <c:pt idx="8">
                  <c:v>Акмолинская область</c:v>
                </c:pt>
                <c:pt idx="9">
                  <c:v>Актюбинская область</c:v>
                </c:pt>
                <c:pt idx="10">
                  <c:v>Павлодарская область</c:v>
                </c:pt>
                <c:pt idx="11">
                  <c:v>Алматинская область</c:v>
                </c:pt>
                <c:pt idx="12">
                  <c:v>СКО</c:v>
                </c:pt>
                <c:pt idx="13">
                  <c:v>Костанайская область</c:v>
                </c:pt>
                <c:pt idx="14">
                  <c:v>г.Нур-Султан</c:v>
                </c:pt>
                <c:pt idx="15">
                  <c:v>ВКО</c:v>
                </c:pt>
                <c:pt idx="16">
                  <c:v>г.Алматы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18</c:v>
                </c:pt>
                <c:pt idx="1">
                  <c:v>21</c:v>
                </c:pt>
                <c:pt idx="2">
                  <c:v>25</c:v>
                </c:pt>
                <c:pt idx="3">
                  <c:v>27</c:v>
                </c:pt>
                <c:pt idx="4">
                  <c:v>32</c:v>
                </c:pt>
                <c:pt idx="5">
                  <c:v>33</c:v>
                </c:pt>
                <c:pt idx="6">
                  <c:v>34</c:v>
                </c:pt>
                <c:pt idx="7">
                  <c:v>38</c:v>
                </c:pt>
                <c:pt idx="8">
                  <c:v>39</c:v>
                </c:pt>
                <c:pt idx="9">
                  <c:v>41</c:v>
                </c:pt>
                <c:pt idx="10">
                  <c:v>51</c:v>
                </c:pt>
                <c:pt idx="11">
                  <c:v>54</c:v>
                </c:pt>
                <c:pt idx="12">
                  <c:v>56</c:v>
                </c:pt>
                <c:pt idx="13">
                  <c:v>67</c:v>
                </c:pt>
                <c:pt idx="14">
                  <c:v>94</c:v>
                </c:pt>
                <c:pt idx="15">
                  <c:v>99</c:v>
                </c:pt>
                <c:pt idx="16">
                  <c:v>159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30286352"/>
        <c:axId val="-392772368"/>
      </c:barChart>
      <c:catAx>
        <c:axId val="-530286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392772368"/>
        <c:crosses val="autoZero"/>
        <c:auto val="1"/>
        <c:lblAlgn val="ctr"/>
        <c:lblOffset val="100"/>
        <c:noMultiLvlLbl val="0"/>
      </c:catAx>
      <c:valAx>
        <c:axId val="-392772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530286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 sz="1800"/>
              <a:t>По сумме одобренных ДГ, тенге</a:t>
            </a:r>
          </a:p>
        </c:rich>
      </c:tx>
      <c:layout>
        <c:manualLayout>
          <c:xMode val="edge"/>
          <c:yMode val="edge"/>
          <c:x val="0.26454834898215041"/>
          <c:y val="1.990038177046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118613770401005"/>
          <c:y val="0.16649844905750419"/>
          <c:w val="0.50613060684879596"/>
          <c:h val="0.7534317585301837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10"/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38848920863308E-2"/>
                  <c:y val="8.2399365108898337E-18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1.5955719362531584E-17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2020г.'!$A$33:$A$37</c:f>
              <c:strCache>
                <c:ptCount val="5"/>
                <c:pt idx="0">
                  <c:v>г.Нур-Султан</c:v>
                </c:pt>
                <c:pt idx="1">
                  <c:v>Жамбылская область</c:v>
                </c:pt>
                <c:pt idx="2">
                  <c:v>Атырауская область</c:v>
                </c:pt>
                <c:pt idx="3">
                  <c:v>ВКО</c:v>
                </c:pt>
                <c:pt idx="4">
                  <c:v>г.Алматы</c:v>
                </c:pt>
              </c:strCache>
            </c:strRef>
          </c:cat>
          <c:val>
            <c:numRef>
              <c:f>'Одобренные РФ 2020г.'!$B$33:$B$37</c:f>
              <c:numCache>
                <c:formatCode>_-* #\ ##0_р_._-;\-* #\ ##0_р_._-;_-* "-"??_р_._-;_-@_-</c:formatCode>
                <c:ptCount val="5"/>
                <c:pt idx="0">
                  <c:v>2500000</c:v>
                </c:pt>
                <c:pt idx="1">
                  <c:v>19500000</c:v>
                </c:pt>
                <c:pt idx="2">
                  <c:v>32213300</c:v>
                </c:pt>
                <c:pt idx="3">
                  <c:v>35000000</c:v>
                </c:pt>
                <c:pt idx="4" formatCode="_-* #\ ##0.00_р_._-;\-* #\ ##0.00_р_._-;_-* &quot;-&quot;??_р_._-;_-@_-">
                  <c:v>66150000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09879840"/>
        <c:axId val="-1209890720"/>
      </c:barChart>
      <c:catAx>
        <c:axId val="-1209879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defRPr>
            </a:pPr>
            <a:endParaRPr lang="ru-RU"/>
          </a:p>
        </c:txPr>
        <c:crossAx val="-1209890720"/>
        <c:crosses val="autoZero"/>
        <c:auto val="1"/>
        <c:lblAlgn val="ctr"/>
        <c:lblOffset val="100"/>
        <c:noMultiLvlLbl val="0"/>
      </c:catAx>
      <c:valAx>
        <c:axId val="-1209890720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1209879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b="1" dirty="0"/>
              <a:t>По количеству одобренных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одобр.бву!$C$3:$C$6</c:f>
              <c:strCache>
                <c:ptCount val="4"/>
                <c:pt idx="0">
                  <c:v>АО "Евразийский банк"</c:v>
                </c:pt>
                <c:pt idx="1">
                  <c:v>First Heartland Jysan Bank</c:v>
                </c:pt>
                <c:pt idx="2">
                  <c:v>АО "Банк ЦентрКредит"</c:v>
                </c:pt>
                <c:pt idx="3">
                  <c:v>АО "ForteBank"</c:v>
                </c:pt>
              </c:strCache>
            </c:strRef>
          </c:cat>
          <c:val>
            <c:numRef>
              <c:f>одобр.бву!$D$3:$D$6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392774000"/>
        <c:axId val="-392772912"/>
      </c:barChart>
      <c:catAx>
        <c:axId val="-392774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392772912"/>
        <c:crosses val="autoZero"/>
        <c:auto val="1"/>
        <c:lblAlgn val="ctr"/>
        <c:lblOffset val="100"/>
        <c:noMultiLvlLbl val="0"/>
      </c:catAx>
      <c:valAx>
        <c:axId val="-392772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392774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одобренных ДГ,тенге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0521528784861418"/>
          <c:y val="0.16477080687494708"/>
          <c:w val="0.66234749796551184"/>
          <c:h val="0.802092964185928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одобр.бву!$C$29:$C$32</c:f>
              <c:strCache>
                <c:ptCount val="4"/>
                <c:pt idx="0">
                  <c:v>АО "ForteBank"</c:v>
                </c:pt>
                <c:pt idx="1">
                  <c:v>АО "Банк ЦентрКредит"</c:v>
                </c:pt>
                <c:pt idx="2">
                  <c:v>АО "Евразийский банк"</c:v>
                </c:pt>
                <c:pt idx="3">
                  <c:v>First Heartland Jysan Bank</c:v>
                </c:pt>
              </c:strCache>
            </c:strRef>
          </c:cat>
          <c:val>
            <c:numRef>
              <c:f>одобр.бву!$D$29:$D$32</c:f>
              <c:numCache>
                <c:formatCode>_-* #\ ##0_р_._-;\-* #\ ##0_р_._-;_-* "-"??_р_._-;_-@_-</c:formatCode>
                <c:ptCount val="4"/>
                <c:pt idx="0">
                  <c:v>13000000</c:v>
                </c:pt>
                <c:pt idx="1">
                  <c:v>25150000</c:v>
                </c:pt>
                <c:pt idx="2">
                  <c:v>50000000</c:v>
                </c:pt>
                <c:pt idx="3">
                  <c:v>67213300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209880384"/>
        <c:axId val="-1209889088"/>
      </c:barChart>
      <c:catAx>
        <c:axId val="-1209880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209889088"/>
        <c:crosses val="autoZero"/>
        <c:auto val="1"/>
        <c:lblAlgn val="ctr"/>
        <c:lblOffset val="100"/>
        <c:noMultiLvlLbl val="0"/>
      </c:catAx>
      <c:valAx>
        <c:axId val="-1209889088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1209880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114664176968526"/>
          <c:y val="0.14333800598040958"/>
          <c:w val="0.51615283920678479"/>
          <c:h val="0.7353707810553815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CC-45E9-B5D5-1547AFAA4C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CC-45E9-B5D5-1547AFAA4C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CC-45E9-B5D5-1547AFAA4C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CC-45E9-B5D5-1547AFAA4C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CC-45E9-B5D5-1547AFAA4C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CC-45E9-B5D5-1547AFAA4C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CC-45E9-B5D5-1547AFAA4C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CC-45E9-B5D5-1547AFAA4C5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CC-45E9-B5D5-1547AFAA4C5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ECC-45E9-B5D5-1547AFAA4C5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ECC-45E9-B5D5-1547AFAA4C5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ECC-45E9-B5D5-1547AFAA4C5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ECC-45E9-B5D5-1547AFAA4C5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ECC-45E9-B5D5-1547AFAA4C5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ECC-45E9-B5D5-1547AFAA4C5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ECC-45E9-B5D5-1547AFAA4C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Отрасли!$C$4:$C$19</c:f>
              <c:strCache>
                <c:ptCount val="16"/>
                <c:pt idx="0">
                  <c:v>Оптовая и розничная торговля</c:v>
                </c:pt>
                <c:pt idx="1">
                  <c:v>Обрабатывающая промышленность</c:v>
                </c:pt>
                <c:pt idx="2">
                  <c:v>Услуги по проживанию</c:v>
                </c:pt>
                <c:pt idx="3">
                  <c:v>Строительство</c:v>
                </c:pt>
                <c:pt idx="4">
                  <c:v>Прочие услуги</c:v>
                </c:pt>
                <c:pt idx="5">
                  <c:v>Профессиональная, научная и техническая деятельность</c:v>
                </c:pt>
                <c:pt idx="6">
                  <c:v>Операции с недвижимым имуществом</c:v>
                </c:pt>
                <c:pt idx="7">
                  <c:v>Транспорт и складирование</c:v>
                </c:pt>
                <c:pt idx="8">
                  <c:v>Сельское хозяйство</c:v>
                </c:pt>
                <c:pt idx="9">
                  <c:v>Деятельность в области административного и вспомогательного обслуживания</c:v>
                </c:pt>
                <c:pt idx="10">
                  <c:v>Услуги в области образования</c:v>
                </c:pt>
                <c:pt idx="11">
                  <c:v>Искусство, развлечения и отдых</c:v>
                </c:pt>
                <c:pt idx="12">
                  <c:v>Медицинские услуги</c:v>
                </c:pt>
                <c:pt idx="13">
                  <c:v>Информация и связь</c:v>
                </c:pt>
                <c:pt idx="14">
                  <c:v>Водоснабжение; сбор, обработка и удаление отходов</c:v>
                </c:pt>
                <c:pt idx="15">
                  <c:v>Электроснабжение, подача газа, пара и воздушное кондиционирование</c:v>
                </c:pt>
              </c:strCache>
            </c:strRef>
          </c:cat>
          <c:val>
            <c:numRef>
              <c:f>Отрасли!$D$4:$D$19</c:f>
              <c:numCache>
                <c:formatCode>0%</c:formatCode>
                <c:ptCount val="16"/>
                <c:pt idx="0">
                  <c:v>0.55091561303103509</c:v>
                </c:pt>
                <c:pt idx="1">
                  <c:v>9.2080587207779507E-2</c:v>
                </c:pt>
                <c:pt idx="2">
                  <c:v>7.0993499009157218E-2</c:v>
                </c:pt>
                <c:pt idx="3">
                  <c:v>7.2210486618588324E-2</c:v>
                </c:pt>
                <c:pt idx="4">
                  <c:v>2.0192980451046748E-2</c:v>
                </c:pt>
                <c:pt idx="5">
                  <c:v>3.5025490542955721E-2</c:v>
                </c:pt>
                <c:pt idx="6">
                  <c:v>5.0223405840652602E-2</c:v>
                </c:pt>
                <c:pt idx="7">
                  <c:v>2.1220198159707715E-2</c:v>
                </c:pt>
                <c:pt idx="8">
                  <c:v>4.1580852055900001E-2</c:v>
                </c:pt>
                <c:pt idx="9">
                  <c:v>8.6158314310177328E-3</c:v>
                </c:pt>
                <c:pt idx="10">
                  <c:v>7.4896061706377064E-3</c:v>
                </c:pt>
                <c:pt idx="11">
                  <c:v>6.2231537570581769E-3</c:v>
                </c:pt>
                <c:pt idx="12">
                  <c:v>8.7633890019025613E-3</c:v>
                </c:pt>
                <c:pt idx="13">
                  <c:v>5.3983507112829541E-3</c:v>
                </c:pt>
                <c:pt idx="14">
                  <c:v>3.9429494201381147E-3</c:v>
                </c:pt>
                <c:pt idx="15">
                  <c:v>5.1236065911399228E-3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ECC-45E9-B5D5-1547AFAA4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012303568446435E-3"/>
          <c:y val="4.0688195562576579E-2"/>
          <c:w val="0.29785899837116214"/>
          <c:h val="0.940670112563055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подписанных ДГ, тенге</a:t>
            </a:r>
          </a:p>
        </c:rich>
      </c:tx>
      <c:layout>
        <c:manualLayout>
          <c:xMode val="edge"/>
          <c:yMode val="edge"/>
          <c:x val="0.18046285880931551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66999958338544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Лист2!$K$2:$K$18</c:f>
              <c:strCache>
                <c:ptCount val="17"/>
                <c:pt idx="0">
                  <c:v>Кызылординская область</c:v>
                </c:pt>
                <c:pt idx="1">
                  <c:v>Атырауская область</c:v>
                </c:pt>
                <c:pt idx="2">
                  <c:v>Павлодарская область</c:v>
                </c:pt>
                <c:pt idx="3">
                  <c:v>Жамбылская область</c:v>
                </c:pt>
                <c:pt idx="4">
                  <c:v>г.Шымкент</c:v>
                </c:pt>
                <c:pt idx="5">
                  <c:v>Карагандинская область</c:v>
                </c:pt>
                <c:pt idx="6">
                  <c:v>ЗКО</c:v>
                </c:pt>
                <c:pt idx="7">
                  <c:v>Мангистауская область</c:v>
                </c:pt>
                <c:pt idx="8">
                  <c:v>Туркестанская область</c:v>
                </c:pt>
                <c:pt idx="9">
                  <c:v>Акмолинская область</c:v>
                </c:pt>
                <c:pt idx="10">
                  <c:v>Костанайская область</c:v>
                </c:pt>
                <c:pt idx="11">
                  <c:v>Актюбинская область</c:v>
                </c:pt>
                <c:pt idx="12">
                  <c:v>СКО</c:v>
                </c:pt>
                <c:pt idx="13">
                  <c:v>Алматинская область</c:v>
                </c:pt>
                <c:pt idx="14">
                  <c:v>г.Нур-Султан</c:v>
                </c:pt>
                <c:pt idx="15">
                  <c:v>ВКО</c:v>
                </c:pt>
                <c:pt idx="16">
                  <c:v>г.Алматы</c:v>
                </c:pt>
              </c:strCache>
            </c:strRef>
          </c:cat>
          <c:val>
            <c:numRef>
              <c:f>Лист2!$L$2:$L$18</c:f>
              <c:numCache>
                <c:formatCode>_-* #\ ##0_р_._-;\-* #\ ##0_р_._-;_-* "-"??_р_._-;_-@_-</c:formatCode>
                <c:ptCount val="17"/>
                <c:pt idx="0">
                  <c:v>345957151.33000004</c:v>
                </c:pt>
                <c:pt idx="1">
                  <c:v>591239138.96000004</c:v>
                </c:pt>
                <c:pt idx="2">
                  <c:v>603648446</c:v>
                </c:pt>
                <c:pt idx="3">
                  <c:v>658026308</c:v>
                </c:pt>
                <c:pt idx="4">
                  <c:v>668347671.45000005</c:v>
                </c:pt>
                <c:pt idx="5">
                  <c:v>762601993.49000001</c:v>
                </c:pt>
                <c:pt idx="6">
                  <c:v>955413158</c:v>
                </c:pt>
                <c:pt idx="7">
                  <c:v>983916688.32000005</c:v>
                </c:pt>
                <c:pt idx="8">
                  <c:v>1260958660</c:v>
                </c:pt>
                <c:pt idx="9">
                  <c:v>1324840200</c:v>
                </c:pt>
                <c:pt idx="10">
                  <c:v>1369995560</c:v>
                </c:pt>
                <c:pt idx="11">
                  <c:v>1380844636</c:v>
                </c:pt>
                <c:pt idx="12">
                  <c:v>1450519514</c:v>
                </c:pt>
                <c:pt idx="13">
                  <c:v>1529230075.3299999</c:v>
                </c:pt>
                <c:pt idx="14">
                  <c:v>2663235074.5100002</c:v>
                </c:pt>
                <c:pt idx="15">
                  <c:v>3025617358</c:v>
                </c:pt>
                <c:pt idx="16">
                  <c:v>5992927998.8600006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92781616"/>
        <c:axId val="-392773456"/>
      </c:barChart>
      <c:catAx>
        <c:axId val="-3927816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392773456"/>
        <c:crosses val="autoZero"/>
        <c:auto val="1"/>
        <c:lblAlgn val="ctr"/>
        <c:lblOffset val="100"/>
        <c:noMultiLvlLbl val="0"/>
      </c:catAx>
      <c:valAx>
        <c:axId val="-392773456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392781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4339983645835118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Лист3!$A$2:$A$21</c:f>
              <c:strCache>
                <c:ptCount val="20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АО «Шинхан Банк Казахстан»</c:v>
                </c:pt>
                <c:pt idx="3">
                  <c:v>МФО "РИЦ "Кызылорда"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ДБ АО "Банк ВТБ Казахстан"</c:v>
                </c:pt>
                <c:pt idx="11">
                  <c:v>АО "Евразийский банк"</c:v>
                </c:pt>
                <c:pt idx="12">
                  <c:v>АО "ForteBank"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АО "Нурбанк"</c:v>
                </c:pt>
                <c:pt idx="17">
                  <c:v>АО "Банк ЦентрКредит"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32</c:v>
                </c:pt>
                <c:pt idx="11">
                  <c:v>33</c:v>
                </c:pt>
                <c:pt idx="12">
                  <c:v>49</c:v>
                </c:pt>
                <c:pt idx="13">
                  <c:v>55</c:v>
                </c:pt>
                <c:pt idx="14">
                  <c:v>58</c:v>
                </c:pt>
                <c:pt idx="15">
                  <c:v>83</c:v>
                </c:pt>
                <c:pt idx="16">
                  <c:v>90</c:v>
                </c:pt>
                <c:pt idx="17">
                  <c:v>132</c:v>
                </c:pt>
                <c:pt idx="18">
                  <c:v>137</c:v>
                </c:pt>
                <c:pt idx="19">
                  <c:v>161</c:v>
                </c:pt>
              </c:numCache>
            </c:numRef>
          </c:val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Лист3!$A$2:$A$21</c:f>
              <c:strCache>
                <c:ptCount val="20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АО «Шинхан Банк Казахстан»</c:v>
                </c:pt>
                <c:pt idx="3">
                  <c:v>МФО "РИЦ "Кызылорда"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ДБ АО "Банк ВТБ Казахстан"</c:v>
                </c:pt>
                <c:pt idx="11">
                  <c:v>АО "Евразийский банк"</c:v>
                </c:pt>
                <c:pt idx="12">
                  <c:v>АО "ForteBank"</c:v>
                </c:pt>
                <c:pt idx="13">
                  <c:v>First Heartland Jysan Bank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АО "Нурбанк"</c:v>
                </c:pt>
                <c:pt idx="17">
                  <c:v>АО "Банк ЦентрКредит"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32</c:v>
                </c:pt>
                <c:pt idx="11">
                  <c:v>33</c:v>
                </c:pt>
                <c:pt idx="12">
                  <c:v>49</c:v>
                </c:pt>
                <c:pt idx="13">
                  <c:v>55</c:v>
                </c:pt>
                <c:pt idx="14">
                  <c:v>58</c:v>
                </c:pt>
                <c:pt idx="15">
                  <c:v>83</c:v>
                </c:pt>
                <c:pt idx="16">
                  <c:v>90</c:v>
                </c:pt>
                <c:pt idx="17">
                  <c:v>132</c:v>
                </c:pt>
                <c:pt idx="18">
                  <c:v>137</c:v>
                </c:pt>
                <c:pt idx="19">
                  <c:v>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92782160"/>
        <c:axId val="-392778896"/>
      </c:barChart>
      <c:catAx>
        <c:axId val="-3927821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392778896"/>
        <c:crosses val="autoZero"/>
        <c:auto val="1"/>
        <c:lblAlgn val="ctr"/>
        <c:lblOffset val="100"/>
        <c:noMultiLvlLbl val="0"/>
      </c:catAx>
      <c:valAx>
        <c:axId val="-39277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392782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3625869141557875"/>
          <c:w val="0.34493413904657272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Лист3!$A$27:$A$46</c:f>
              <c:strCache>
                <c:ptCount val="20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"РИЦ "Кызылорда"</c:v>
                </c:pt>
                <c:pt idx="3">
                  <c:v>АО "AsiaCredit Bank</c:v>
                </c:pt>
                <c:pt idx="4">
                  <c:v>АО " Банк Астана-Финанс"</c:v>
                </c:pt>
                <c:pt idx="5">
                  <c:v>АО «Шинхан Банк Казахстан»</c:v>
                </c:pt>
                <c:pt idx="6">
                  <c:v>АО «Tengri Bank»</c:v>
                </c:pt>
                <c:pt idx="7">
                  <c:v>АО "Казкоммерцбанк"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ДБ АО "Банк ВТБ Казахстан"</c:v>
                </c:pt>
                <c:pt idx="11">
                  <c:v>АО "ForteBank"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First Heartland Jysan Bank</c:v>
                </c:pt>
                <c:pt idx="15">
                  <c:v>АО "Нурбанк"</c:v>
                </c:pt>
                <c:pt idx="16">
                  <c:v>АО ДБ "Альфа Банк"</c:v>
                </c:pt>
                <c:pt idx="17">
                  <c:v>АО "Банк ЦентрКредит"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Лист3!$B$27:$B$46</c:f>
              <c:numCache>
                <c:formatCode>#,##0</c:formatCode>
                <c:ptCount val="20"/>
                <c:pt idx="0">
                  <c:v>500000</c:v>
                </c:pt>
                <c:pt idx="1">
                  <c:v>1250000</c:v>
                </c:pt>
                <c:pt idx="2">
                  <c:v>19356379</c:v>
                </c:pt>
                <c:pt idx="3">
                  <c:v>30750000</c:v>
                </c:pt>
                <c:pt idx="4">
                  <c:v>55978900</c:v>
                </c:pt>
                <c:pt idx="5">
                  <c:v>63000000</c:v>
                </c:pt>
                <c:pt idx="6">
                  <c:v>69700000</c:v>
                </c:pt>
                <c:pt idx="7">
                  <c:v>174005000</c:v>
                </c:pt>
                <c:pt idx="8">
                  <c:v>238406200</c:v>
                </c:pt>
                <c:pt idx="9">
                  <c:v>307168329</c:v>
                </c:pt>
                <c:pt idx="10">
                  <c:v>522189802.32999998</c:v>
                </c:pt>
                <c:pt idx="11">
                  <c:v>837302377</c:v>
                </c:pt>
                <c:pt idx="12">
                  <c:v>1706283188.3299999</c:v>
                </c:pt>
                <c:pt idx="13">
                  <c:v>2101669918.4100001</c:v>
                </c:pt>
                <c:pt idx="14">
                  <c:v>2106522790</c:v>
                </c:pt>
                <c:pt idx="15">
                  <c:v>2879090247.5500002</c:v>
                </c:pt>
                <c:pt idx="16">
                  <c:v>3078185909</c:v>
                </c:pt>
                <c:pt idx="17">
                  <c:v>3133714420</c:v>
                </c:pt>
                <c:pt idx="18">
                  <c:v>3721486500.8600001</c:v>
                </c:pt>
                <c:pt idx="19">
                  <c:v>4520759670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92776176"/>
        <c:axId val="-392774544"/>
      </c:barChart>
      <c:catAx>
        <c:axId val="-3927761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392774544"/>
        <c:crosses val="autoZero"/>
        <c:auto val="1"/>
        <c:lblAlgn val="ctr"/>
        <c:lblOffset val="100"/>
        <c:noMultiLvlLbl val="0"/>
      </c:catAx>
      <c:valAx>
        <c:axId val="-39277454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-392776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0810979386003717"/>
          <c:y val="0.12775579480709656"/>
          <c:w val="0.55490598933184698"/>
          <c:h val="0.835207215088915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Лист4!$A$3:$A$13</c:f>
              <c:strCache>
                <c:ptCount val="11"/>
                <c:pt idx="0">
                  <c:v>Акмолинская область</c:v>
                </c:pt>
                <c:pt idx="1">
                  <c:v>Атырауская область</c:v>
                </c:pt>
                <c:pt idx="2">
                  <c:v>Жамбылская область</c:v>
                </c:pt>
                <c:pt idx="3">
                  <c:v>Актюбинская область</c:v>
                </c:pt>
                <c:pt idx="4">
                  <c:v>Алматинская область</c:v>
                </c:pt>
                <c:pt idx="5">
                  <c:v>Кызылординская область</c:v>
                </c:pt>
                <c:pt idx="6">
                  <c:v>СКО</c:v>
                </c:pt>
                <c:pt idx="7">
                  <c:v>г.Нур-Султан</c:v>
                </c:pt>
                <c:pt idx="8">
                  <c:v>Костанайская область</c:v>
                </c:pt>
                <c:pt idx="9">
                  <c:v>г.Алматы</c:v>
                </c:pt>
                <c:pt idx="10">
                  <c:v>ВКО</c:v>
                </c:pt>
              </c:strCache>
            </c:strRef>
          </c:cat>
          <c:val>
            <c:numRef>
              <c:f>Лист4!$B$3:$B$13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92778352"/>
        <c:axId val="-392771280"/>
      </c:barChart>
      <c:catAx>
        <c:axId val="-392778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392771280"/>
        <c:crosses val="autoZero"/>
        <c:auto val="1"/>
        <c:lblAlgn val="ctr"/>
        <c:lblOffset val="100"/>
        <c:noMultiLvlLbl val="0"/>
      </c:catAx>
      <c:valAx>
        <c:axId val="-392771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392778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r>
              <a:rPr lang="ru-RU"/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536897083844421"/>
          <c:y val="0.12746748059588259"/>
          <c:w val="0.4348566196667277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Лист4!$A$25:$A$35</c:f>
              <c:strCache>
                <c:ptCount val="11"/>
                <c:pt idx="0">
                  <c:v>Кызылординская область</c:v>
                </c:pt>
                <c:pt idx="1">
                  <c:v>Жамбылская область</c:v>
                </c:pt>
                <c:pt idx="2">
                  <c:v>Акмолинская область</c:v>
                </c:pt>
                <c:pt idx="3">
                  <c:v>Алматинская область</c:v>
                </c:pt>
                <c:pt idx="4">
                  <c:v>Атырауская область</c:v>
                </c:pt>
                <c:pt idx="5">
                  <c:v>СКО</c:v>
                </c:pt>
                <c:pt idx="6">
                  <c:v>г.Алматы</c:v>
                </c:pt>
                <c:pt idx="7">
                  <c:v>г.Нур-Султан</c:v>
                </c:pt>
                <c:pt idx="8">
                  <c:v>Актюбинская область</c:v>
                </c:pt>
                <c:pt idx="9">
                  <c:v>Костанайская область</c:v>
                </c:pt>
                <c:pt idx="10">
                  <c:v>ВКО</c:v>
                </c:pt>
              </c:strCache>
            </c:strRef>
          </c:cat>
          <c:val>
            <c:numRef>
              <c:f>Лист4!$B$25:$B$35</c:f>
              <c:numCache>
                <c:formatCode>#\ ##0_ ;\-#\ ##0\ </c:formatCode>
                <c:ptCount val="11"/>
                <c:pt idx="0">
                  <c:v>9718179</c:v>
                </c:pt>
                <c:pt idx="1">
                  <c:v>10500000</c:v>
                </c:pt>
                <c:pt idx="2">
                  <c:v>12000000</c:v>
                </c:pt>
                <c:pt idx="3">
                  <c:v>20206492</c:v>
                </c:pt>
                <c:pt idx="4">
                  <c:v>50000000</c:v>
                </c:pt>
                <c:pt idx="5">
                  <c:v>52100000</c:v>
                </c:pt>
                <c:pt idx="6">
                  <c:v>67100000</c:v>
                </c:pt>
                <c:pt idx="7">
                  <c:v>70000000</c:v>
                </c:pt>
                <c:pt idx="8">
                  <c:v>77984200</c:v>
                </c:pt>
                <c:pt idx="9">
                  <c:v>87076500</c:v>
                </c:pt>
                <c:pt idx="10">
                  <c:v>316468434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80571200"/>
        <c:axId val="-380570656"/>
      </c:barChart>
      <c:catAx>
        <c:axId val="-3805712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380570656"/>
        <c:crosses val="autoZero"/>
        <c:auto val="1"/>
        <c:lblAlgn val="ctr"/>
        <c:lblOffset val="100"/>
        <c:noMultiLvlLbl val="0"/>
      </c:catAx>
      <c:valAx>
        <c:axId val="-380570656"/>
        <c:scaling>
          <c:orientation val="minMax"/>
        </c:scaling>
        <c:delete val="1"/>
        <c:axPos val="b"/>
        <c:numFmt formatCode="#\ ##0_ ;\-#\ ##0\ " sourceLinked="1"/>
        <c:majorTickMark val="out"/>
        <c:minorTickMark val="none"/>
        <c:tickLblPos val="nextTo"/>
        <c:crossAx val="-380571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количеству подписанных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Лист5.!$B$3:$B$11</c:f>
              <c:strCache>
                <c:ptCount val="9"/>
                <c:pt idx="0">
                  <c:v>АО "Народный Банк Казахастана"</c:v>
                </c:pt>
                <c:pt idx="1">
                  <c:v>МФО "РИЦ "Кызылорда"</c:v>
                </c:pt>
                <c:pt idx="2">
                  <c:v>АО ДБ "Альфа Банк"</c:v>
                </c:pt>
                <c:pt idx="3">
                  <c:v>ДБ АО "Банк ВТБ Казахстан"</c:v>
                </c:pt>
                <c:pt idx="4">
                  <c:v>АО "ForteBank"</c:v>
                </c:pt>
                <c:pt idx="5">
                  <c:v>First Heartland Jysan Bank</c:v>
                </c:pt>
                <c:pt idx="6">
                  <c:v>ДБ АО "Сбербанк"</c:v>
                </c:pt>
                <c:pt idx="7">
                  <c:v>АО "Нурбанк"</c:v>
                </c:pt>
                <c:pt idx="8">
                  <c:v>АО "Банк ЦентрКредит"</c:v>
                </c:pt>
              </c:strCache>
            </c:strRef>
          </c:cat>
          <c:val>
            <c:numRef>
              <c:f>Лист5.!$C$3:$C$11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6</c:v>
                </c:pt>
                <c:pt idx="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380562496"/>
        <c:axId val="-380557600"/>
      </c:barChart>
      <c:catAx>
        <c:axId val="-380562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380557600"/>
        <c:crosses val="autoZero"/>
        <c:auto val="1"/>
        <c:lblAlgn val="ctr"/>
        <c:lblOffset val="100"/>
        <c:noMultiLvlLbl val="0"/>
      </c:catAx>
      <c:valAx>
        <c:axId val="-380557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380562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По сумме подписанных,ДГ 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1319169610840897"/>
          <c:y val="0.12184024446624987"/>
          <c:w val="0.66663498048659409"/>
          <c:h val="0.83302087898598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 w="25400">
              <a:noFill/>
            </a:ln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Лист5.!$L$3:$L$11</c:f>
              <c:strCache>
                <c:ptCount val="9"/>
                <c:pt idx="0">
                  <c:v>МФО "РИЦ "Кызылорда"</c:v>
                </c:pt>
                <c:pt idx="1">
                  <c:v>ДБ АО "Сбербанк"</c:v>
                </c:pt>
                <c:pt idx="2">
                  <c:v>АО "ForteBank"</c:v>
                </c:pt>
                <c:pt idx="3">
                  <c:v>АО "Народный Банк Казахастана"</c:v>
                </c:pt>
                <c:pt idx="4">
                  <c:v>ДБ АО "Банк ВТБ Казахстан"</c:v>
                </c:pt>
                <c:pt idx="5">
                  <c:v>First Heartland Jysan Bank</c:v>
                </c:pt>
                <c:pt idx="6">
                  <c:v>АО "Банк ЦентрКредит"</c:v>
                </c:pt>
                <c:pt idx="7">
                  <c:v>АО ДБ "Альфа Банк"</c:v>
                </c:pt>
                <c:pt idx="8">
                  <c:v>АО "Нурбанк"</c:v>
                </c:pt>
              </c:strCache>
            </c:strRef>
          </c:cat>
          <c:val>
            <c:numRef>
              <c:f>Лист5.!$M$3:$M$11</c:f>
              <c:numCache>
                <c:formatCode>_-* #\ ##0_р_._-;\-* #\ ##0_р_._-;_-* "-"??_р_._-;_-@_-</c:formatCode>
                <c:ptCount val="9"/>
                <c:pt idx="0">
                  <c:v>3718179</c:v>
                </c:pt>
                <c:pt idx="1">
                  <c:v>13562426</c:v>
                </c:pt>
                <c:pt idx="2">
                  <c:v>23698000</c:v>
                </c:pt>
                <c:pt idx="3">
                  <c:v>50000000</c:v>
                </c:pt>
                <c:pt idx="4">
                  <c:v>61900000</c:v>
                </c:pt>
                <c:pt idx="5">
                  <c:v>92500000</c:v>
                </c:pt>
                <c:pt idx="6">
                  <c:v>96600000</c:v>
                </c:pt>
                <c:pt idx="7">
                  <c:v>141984200</c:v>
                </c:pt>
                <c:pt idx="8">
                  <c:v>289191000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380567392"/>
        <c:axId val="-380564672"/>
      </c:barChart>
      <c:catAx>
        <c:axId val="-380567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380564672"/>
        <c:crosses val="autoZero"/>
        <c:auto val="1"/>
        <c:lblAlgn val="ctr"/>
        <c:lblOffset val="100"/>
        <c:noMultiLvlLbl val="0"/>
      </c:catAx>
      <c:valAx>
        <c:axId val="-380564672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-380567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b="1" dirty="0"/>
              <a:t>По количеству одобренных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одобр.бву!$C$3:$C$7</c:f>
              <c:strCache>
                <c:ptCount val="5"/>
                <c:pt idx="0">
                  <c:v>Атырауская область</c:v>
                </c:pt>
                <c:pt idx="1">
                  <c:v>ВКО</c:v>
                </c:pt>
                <c:pt idx="2">
                  <c:v>г.Нур-Султан</c:v>
                </c:pt>
                <c:pt idx="3">
                  <c:v>Жамбылская область</c:v>
                </c:pt>
                <c:pt idx="4">
                  <c:v>г.Алматы</c:v>
                </c:pt>
              </c:strCache>
            </c:strRef>
          </c:cat>
          <c:val>
            <c:numRef>
              <c:f>одобр.бву!$D$3:$D$7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209882560"/>
        <c:axId val="-1209882016"/>
      </c:barChart>
      <c:catAx>
        <c:axId val="-120988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-1209882016"/>
        <c:crosses val="autoZero"/>
        <c:auto val="1"/>
        <c:lblAlgn val="ctr"/>
        <c:lblOffset val="100"/>
        <c:noMultiLvlLbl val="0"/>
      </c:catAx>
      <c:valAx>
        <c:axId val="-1209882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209882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E20FD6-00B6-4132-AA08-257978D53BAB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E0AB4C-F780-4EF6-B3D7-7FE1BFA0B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2C9E22-3224-479A-AA4C-AA38CDC89450}" type="datetimeFigureOut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7717E4-8E84-4238-B6BF-938E98B4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6" b="51704"/>
          <a:stretch>
            <a:fillRect/>
          </a:stretch>
        </p:blipFill>
        <p:spPr bwMode="auto">
          <a:xfrm>
            <a:off x="5791200" y="0"/>
            <a:ext cx="3352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5"/>
          <a:stretch>
            <a:fillRect/>
          </a:stretch>
        </p:blipFill>
        <p:spPr bwMode="auto">
          <a:xfrm>
            <a:off x="0" y="-3175"/>
            <a:ext cx="5791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D8E0-2DDE-42F1-B101-364A999E7F6F}" type="datetime1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96F5-D6EF-4F18-B014-B2F0772CD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7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424A-FA32-456C-9912-E19DC7C17B40}" type="datetime1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10E2-7AFB-4622-BB57-8CED3936F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6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0820-EB5A-42BD-A9F8-F3CACC9AE6DC}" type="datetime1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1DF2-235D-4C14-81CD-43E2C46F0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1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824E-CE0B-4255-8F2E-BE6A21386B2D}" type="datetime1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EC59-E0D7-4C38-A398-A4CF762F9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6847-F06C-43F4-9AD5-B351FB38059C}" type="datetime1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C2E5-4028-47B7-AF77-3536B069A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0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4B03-241E-4DDA-93BC-DAF72D46234A}" type="datetime1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6608-3802-40B4-9595-5EF9FA2A8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1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90C6-59AE-403C-8906-6F940FB8FE1C}" type="datetime1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5FAA-7584-4575-BD6C-D94C43C9B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3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591E-DFE4-4274-9760-E0C5A20D4306}" type="datetime1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1F97-8232-4ABA-8DE9-450CCEF3B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5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5A12-E6D8-4143-A996-AAEF1A6A888B}" type="datetime1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7140-10B0-4EC1-8D57-7E87465C0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0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DDC7-D9FC-4A41-85C5-FE4434686C60}" type="datetime1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B46E-ED5A-45F1-968B-BC3C1AF73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0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59E2-888A-48C6-9F1F-3164E92189A9}" type="datetime1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B2F3-1B49-4EC0-B982-871DADF20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9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04863" y="206375"/>
            <a:ext cx="4464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08701B-72B6-4FF1-AF1B-0FCEA1008B20}" type="datetime1">
              <a:rPr lang="ru-RU"/>
              <a:pPr>
                <a:defRPr/>
              </a:pPr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1F8884-EA61-4932-AA6E-2C6DB90F4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>
          <a:xfrm>
            <a:off x="4883150" y="2489200"/>
            <a:ext cx="4175125" cy="1150938"/>
          </a:xfrm>
        </p:spPr>
        <p:txBody>
          <a:bodyPr lIns="72000" rIns="72000"/>
          <a:lstStyle/>
          <a:p>
            <a:pPr algn="ctr" eaLnBrk="1" hangingPunct="1"/>
            <a:r>
              <a:rPr lang="ru-RU" altLang="ru-RU" sz="2000" smtClean="0"/>
              <a:t>Программа гарантирования </a:t>
            </a:r>
            <a:br>
              <a:rPr lang="ru-RU" altLang="ru-RU" sz="2000" smtClean="0"/>
            </a:br>
            <a:r>
              <a:rPr lang="ru-RU" altLang="ru-RU" sz="2000" smtClean="0"/>
              <a:t>«ДАМУ-ОПТИМА»</a:t>
            </a:r>
            <a:r>
              <a:rPr lang="ru-RU" altLang="en-US" sz="2000" smtClean="0"/>
              <a:t/>
            </a:r>
            <a:br>
              <a:rPr lang="ru-RU" altLang="en-US" sz="2000" smtClean="0"/>
            </a:br>
            <a:endParaRPr lang="ru-RU" altLang="en-US" sz="2000" smtClean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438" y="4443413"/>
            <a:ext cx="3168650" cy="3603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/>
              <a:t>2022 год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1E9B5-C9D3-4B66-9AC6-0D672C4F8EE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4464050" cy="709613"/>
          </a:xfrm>
        </p:spPr>
        <p:txBody>
          <a:bodyPr/>
          <a:lstStyle/>
          <a:p>
            <a:pPr eaLnBrk="1" hangingPunct="1"/>
            <a:r>
              <a:rPr lang="ru-RU" altLang="en-US" smtClean="0">
                <a:cs typeface="Arial" panose="020B0604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554860"/>
              </p:ext>
            </p:extLst>
          </p:nvPr>
        </p:nvGraphicFramePr>
        <p:xfrm>
          <a:off x="179388" y="1347788"/>
          <a:ext cx="8702675" cy="96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669">
                  <a:extLst>
                    <a:ext uri="{9D8B030D-6E8A-4147-A177-3AD203B41FA5}"/>
                  </a:extLst>
                </a:gridCol>
                <a:gridCol w="1377998">
                  <a:extLst>
                    <a:ext uri="{9D8B030D-6E8A-4147-A177-3AD203B41FA5}"/>
                  </a:extLst>
                </a:gridCol>
                <a:gridCol w="2393076">
                  <a:extLst>
                    <a:ext uri="{9D8B030D-6E8A-4147-A177-3AD203B41FA5}"/>
                  </a:extLst>
                </a:gridCol>
                <a:gridCol w="2755932">
                  <a:extLst>
                    <a:ext uri="{9D8B030D-6E8A-4147-A177-3AD203B41FA5}"/>
                  </a:extLst>
                </a:gridCol>
              </a:tblGrid>
              <a:tr h="52430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заключенных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заключенных гарантий, </a:t>
                      </a:r>
                      <a:r>
                        <a:rPr lang="ru-RU" sz="800" dirty="0" smtClean="0"/>
                        <a:t>млрд</a:t>
                      </a:r>
                      <a:r>
                        <a:rPr lang="ru-RU" sz="800" baseline="0" dirty="0" smtClean="0"/>
                        <a:t>.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  <a:tr h="439306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95</a:t>
                      </a:r>
                      <a:endParaRPr lang="ru-RU" sz="8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888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56,3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25,5</a:t>
                      </a:r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189" name="TextBox 8"/>
          <p:cNvSpPr txBox="1">
            <a:spLocks noChangeArrowheads="1"/>
          </p:cNvSpPr>
          <p:nvPr/>
        </p:nvSpPr>
        <p:spPr bwMode="auto">
          <a:xfrm>
            <a:off x="6996113" y="773113"/>
            <a:ext cx="2160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</a:t>
            </a:r>
            <a:r>
              <a:rPr lang="ru-RU" altLang="en-US" sz="800" b="1" dirty="0" smtClean="0"/>
              <a:t>01.06.2022г</a:t>
            </a:r>
            <a:r>
              <a:rPr lang="ru-RU" altLang="en-US" sz="800" b="1" dirty="0"/>
              <a:t>.</a:t>
            </a:r>
          </a:p>
        </p:txBody>
      </p:sp>
      <p:sp>
        <p:nvSpPr>
          <p:cNvPr id="7190" name="TextBox 12"/>
          <p:cNvSpPr txBox="1">
            <a:spLocks noChangeArrowheads="1"/>
          </p:cNvSpPr>
          <p:nvPr/>
        </p:nvSpPr>
        <p:spPr bwMode="auto">
          <a:xfrm>
            <a:off x="1692275" y="942975"/>
            <a:ext cx="554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/>
              <a:t>итого по инструменту гарантирование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08588" y="233363"/>
            <a:ext cx="431800" cy="6477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918285"/>
              </p:ext>
            </p:extLst>
          </p:nvPr>
        </p:nvGraphicFramePr>
        <p:xfrm>
          <a:off x="250825" y="2994025"/>
          <a:ext cx="8631238" cy="98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82">
                  <a:extLst>
                    <a:ext uri="{9D8B030D-6E8A-4147-A177-3AD203B41FA5}"/>
                  </a:extLst>
                </a:gridCol>
                <a:gridCol w="1512277">
                  <a:extLst>
                    <a:ext uri="{9D8B030D-6E8A-4147-A177-3AD203B41FA5}"/>
                  </a:extLst>
                </a:gridCol>
                <a:gridCol w="2304422">
                  <a:extLst>
                    <a:ext uri="{9D8B030D-6E8A-4147-A177-3AD203B41FA5}"/>
                  </a:extLst>
                </a:gridCol>
                <a:gridCol w="2726157">
                  <a:extLst>
                    <a:ext uri="{9D8B030D-6E8A-4147-A177-3AD203B41FA5}"/>
                  </a:extLst>
                </a:gridCol>
              </a:tblGrid>
              <a:tr h="58608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кредитов, млн.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гарантий, млн.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  <a:tr h="40293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34</a:t>
                      </a:r>
                      <a:endParaRPr lang="ru-RU" sz="8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27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Century Gothic" panose="020B0502020202020204" pitchFamily="34" charset="0"/>
                        </a:rPr>
                        <a:t>1 </a:t>
                      </a:r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811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773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209" name="Прямоугольник 12"/>
          <p:cNvSpPr>
            <a:spLocks noChangeArrowheads="1"/>
          </p:cNvSpPr>
          <p:nvPr/>
        </p:nvSpPr>
        <p:spPr bwMode="auto">
          <a:xfrm>
            <a:off x="1763713" y="2679700"/>
            <a:ext cx="4032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>
                <a:solidFill>
                  <a:srgbClr val="000000"/>
                </a:solidFill>
              </a:rPr>
              <a:t>итого по инструменту гарантирование</a:t>
            </a:r>
          </a:p>
        </p:txBody>
      </p:sp>
      <p:sp>
        <p:nvSpPr>
          <p:cNvPr id="7210" name="Прямоугольник 13"/>
          <p:cNvSpPr>
            <a:spLocks noChangeArrowheads="1"/>
          </p:cNvSpPr>
          <p:nvPr/>
        </p:nvSpPr>
        <p:spPr bwMode="auto">
          <a:xfrm>
            <a:off x="6443663" y="2500313"/>
            <a:ext cx="23764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с </a:t>
            </a:r>
            <a:r>
              <a:rPr lang="ru-RU" altLang="en-US" sz="800" b="1" dirty="0" smtClean="0"/>
              <a:t>01.01.2022г</a:t>
            </a:r>
            <a:r>
              <a:rPr lang="ru-RU" altLang="en-US" sz="800" b="1" dirty="0"/>
              <a:t>. по </a:t>
            </a:r>
            <a:r>
              <a:rPr lang="ru-RU" altLang="en-US" sz="800" b="1" dirty="0" smtClean="0"/>
              <a:t>01.06.2022г</a:t>
            </a:r>
            <a:endParaRPr lang="ru-RU" alt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1926-B416-45F5-A4D9-65CF47B65F1A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55576" y="150018"/>
            <a:ext cx="7093024" cy="43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b="1" dirty="0">
                <a:solidFill>
                  <a:srgbClr val="0070C0"/>
                </a:solidFill>
                <a:latin typeface="+mj-lt"/>
              </a:rPr>
              <a:t>Гарантирование: </a:t>
            </a:r>
            <a:br>
              <a:rPr lang="ru-RU" altLang="ru-RU" sz="1800" b="1" dirty="0">
                <a:solidFill>
                  <a:srgbClr val="0070C0"/>
                </a:solidFill>
                <a:latin typeface="+mj-lt"/>
              </a:rPr>
            </a:br>
            <a:r>
              <a:rPr lang="ru-RU" altLang="ru-RU" sz="1800" b="1" dirty="0">
                <a:latin typeface="+mj-lt"/>
              </a:rPr>
              <a:t>информация по</a:t>
            </a:r>
            <a:r>
              <a:rPr lang="ru-RU" altLang="ru-RU" sz="1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ru-RU" sz="1800" b="1" dirty="0">
                <a:latin typeface="+mj-lt"/>
              </a:rPr>
              <a:t>подписанным </a:t>
            </a:r>
            <a:r>
              <a:rPr lang="ru-RU" altLang="ru-RU" sz="1800" b="1" dirty="0" smtClean="0">
                <a:latin typeface="+mj-lt"/>
              </a:rPr>
              <a:t>ДГ (в </a:t>
            </a:r>
            <a:r>
              <a:rPr lang="ru-RU" altLang="ru-RU" sz="1800" b="1" dirty="0">
                <a:latin typeface="+mj-lt"/>
              </a:rPr>
              <a:t>разрезе регионов)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68313" y="4156075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 smtClean="0">
                <a:cs typeface="Times New Roman" pitchFamily="18" charset="0"/>
              </a:rPr>
              <a:t>888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56,3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млрд</a:t>
            </a:r>
            <a:r>
              <a:rPr lang="ru-RU" sz="1100" b="1" dirty="0">
                <a:cs typeface="Times New Roman" pitchFamily="18" charset="0"/>
              </a:rPr>
              <a:t>. тенге  </a:t>
            </a:r>
            <a:r>
              <a:rPr lang="ru-RU" sz="1100" dirty="0"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25,5 </a:t>
            </a:r>
            <a:r>
              <a:rPr lang="ru-RU" sz="1100" b="1" dirty="0">
                <a:cs typeface="Times New Roman" pitchFamily="18" charset="0"/>
              </a:rPr>
              <a:t>млрд. тенге.  </a:t>
            </a:r>
          </a:p>
        </p:txBody>
      </p:sp>
      <p:sp>
        <p:nvSpPr>
          <p:cNvPr id="8198" name="Прямоугольник 11"/>
          <p:cNvSpPr>
            <a:spLocks noChangeArrowheads="1"/>
          </p:cNvSpPr>
          <p:nvPr/>
        </p:nvSpPr>
        <p:spPr bwMode="auto">
          <a:xfrm>
            <a:off x="7019925" y="0"/>
            <a:ext cx="19143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</a:t>
            </a:r>
            <a:r>
              <a:rPr lang="ru-RU" altLang="en-US" sz="800" b="1" dirty="0" smtClean="0"/>
              <a:t>01.06.2022г</a:t>
            </a:r>
            <a:r>
              <a:rPr lang="ru-RU" altLang="en-US" sz="800" b="1" dirty="0"/>
              <a:t>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870617"/>
              </p:ext>
            </p:extLst>
          </p:nvPr>
        </p:nvGraphicFramePr>
        <p:xfrm>
          <a:off x="15941" y="831850"/>
          <a:ext cx="4903258" cy="332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935991"/>
              </p:ext>
            </p:extLst>
          </p:nvPr>
        </p:nvGraphicFramePr>
        <p:xfrm>
          <a:off x="4466827" y="913757"/>
          <a:ext cx="4677173" cy="335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6E76A-6297-4061-B43A-348E5D0C01B9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550" y="-1905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800" b="1" dirty="0">
                <a:solidFill>
                  <a:srgbClr val="0070C0"/>
                </a:solidFill>
                <a:latin typeface="+mn-lt"/>
              </a:rPr>
              <a:t>Гарантирование: </a:t>
            </a:r>
            <a:br>
              <a:rPr lang="ru-RU" altLang="ru-RU" sz="1800" b="1" dirty="0">
                <a:solidFill>
                  <a:srgbClr val="0070C0"/>
                </a:solidFill>
                <a:latin typeface="+mn-lt"/>
              </a:rPr>
            </a:br>
            <a:r>
              <a:rPr lang="ru-RU" altLang="ru-RU" sz="1800" b="1" dirty="0">
                <a:latin typeface="+mn-lt"/>
              </a:rPr>
              <a:t>информация по</a:t>
            </a:r>
            <a:r>
              <a:rPr lang="ru-RU" altLang="ru-RU" sz="1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1800" b="1" dirty="0">
                <a:latin typeface="+mn-lt"/>
              </a:rPr>
              <a:t>подписанным </a:t>
            </a:r>
            <a:r>
              <a:rPr lang="ru-RU" altLang="ru-RU" sz="1800" b="1" dirty="0" smtClean="0">
                <a:latin typeface="+mn-lt"/>
              </a:rPr>
              <a:t>ДГ (в </a:t>
            </a:r>
            <a:r>
              <a:rPr lang="ru-RU" altLang="ru-RU" sz="1800" b="1" dirty="0">
                <a:latin typeface="+mn-lt"/>
              </a:rPr>
              <a:t>разрезе БВУ)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470400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–ДБ </a:t>
            </a:r>
            <a:r>
              <a:rPr lang="ru-RU" sz="1100" dirty="0"/>
              <a:t>АО «Сбербанк</a:t>
            </a:r>
            <a:r>
              <a:rPr lang="ru-RU" sz="1100" dirty="0" smtClean="0"/>
              <a:t>», АО «АТФ Банк»</a:t>
            </a:r>
            <a:endParaRPr lang="ru-RU" sz="1100" dirty="0"/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ДБ </a:t>
            </a:r>
            <a:r>
              <a:rPr lang="ru-RU" sz="1100" dirty="0"/>
              <a:t>АО «Сбербанк»,</a:t>
            </a:r>
            <a:r>
              <a:rPr lang="kk-KZ" sz="1100" dirty="0"/>
              <a:t>АО </a:t>
            </a:r>
            <a:r>
              <a:rPr lang="ru-RU" sz="1100" dirty="0"/>
              <a:t>«</a:t>
            </a:r>
            <a:r>
              <a:rPr lang="ru-RU" sz="1100" dirty="0" err="1"/>
              <a:t>АТФБанк</a:t>
            </a:r>
            <a:r>
              <a:rPr lang="ru-RU" sz="1100" dirty="0"/>
              <a:t>»</a:t>
            </a:r>
          </a:p>
        </p:txBody>
      </p: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6553201" y="0"/>
            <a:ext cx="27622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900" b="1" dirty="0" smtClean="0"/>
              <a:t>За период с 2016г. </a:t>
            </a:r>
            <a:r>
              <a:rPr lang="ru-RU" altLang="en-US" sz="900" b="1" dirty="0"/>
              <a:t>по </a:t>
            </a:r>
            <a:r>
              <a:rPr lang="ru-RU" altLang="en-US" sz="900" b="1" dirty="0" smtClean="0"/>
              <a:t>01.06.2022г</a:t>
            </a:r>
            <a:r>
              <a:rPr lang="ru-RU" altLang="en-US" sz="900" b="1" dirty="0"/>
              <a:t>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992793"/>
              </p:ext>
            </p:extLst>
          </p:nvPr>
        </p:nvGraphicFramePr>
        <p:xfrm>
          <a:off x="395536" y="583695"/>
          <a:ext cx="4392674" cy="4102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944493"/>
              </p:ext>
            </p:extLst>
          </p:nvPr>
        </p:nvGraphicFramePr>
        <p:xfrm>
          <a:off x="4859896" y="658327"/>
          <a:ext cx="4239931" cy="379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6661D-E57F-443F-835D-C61DB7D426C1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Заголовок 1"/>
          <p:cNvSpPr txBox="1">
            <a:spLocks/>
          </p:cNvSpPr>
          <p:nvPr/>
        </p:nvSpPr>
        <p:spPr bwMode="auto">
          <a:xfrm>
            <a:off x="683568" y="114624"/>
            <a:ext cx="6696744" cy="7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800" b="1" dirty="0">
                <a:solidFill>
                  <a:srgbClr val="0070C0"/>
                </a:solidFill>
              </a:rPr>
            </a:br>
            <a:r>
              <a:rPr lang="ru-RU" altLang="ru-RU" sz="1800" b="1" dirty="0"/>
              <a:t>информация по</a:t>
            </a:r>
            <a:r>
              <a:rPr lang="ru-RU" altLang="ru-RU" sz="1800" b="1" dirty="0">
                <a:solidFill>
                  <a:srgbClr val="0070C0"/>
                </a:solidFill>
              </a:rPr>
              <a:t> </a:t>
            </a:r>
            <a:r>
              <a:rPr lang="ru-RU" altLang="ru-RU" sz="1800" b="1" dirty="0"/>
              <a:t>подписанным </a:t>
            </a:r>
            <a:r>
              <a:rPr lang="ru-RU" altLang="ru-RU" sz="1800" b="1" dirty="0" smtClean="0"/>
              <a:t>ДГ (в </a:t>
            </a:r>
            <a:r>
              <a:rPr lang="ru-RU" altLang="ru-RU" sz="1800" b="1" dirty="0"/>
              <a:t>разрезе </a:t>
            </a:r>
            <a:r>
              <a:rPr lang="ru-RU" altLang="ru-RU" sz="1800" b="1" dirty="0" smtClean="0"/>
              <a:t>регионов </a:t>
            </a:r>
            <a:r>
              <a:rPr lang="ru-RU" altLang="ru-RU" sz="1800" b="1" dirty="0"/>
              <a:t>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528" y="4227592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</a:t>
            </a:r>
            <a:r>
              <a:rPr lang="ru-RU" sz="1100" dirty="0" smtClean="0">
                <a:cs typeface="Times New Roman" pitchFamily="18" charset="0"/>
              </a:rPr>
              <a:t>ВКО,  </a:t>
            </a:r>
            <a:r>
              <a:rPr lang="ru-RU" sz="1100" dirty="0" err="1" smtClean="0">
                <a:cs typeface="Times New Roman" pitchFamily="18" charset="0"/>
              </a:rPr>
              <a:t>г.Алматы</a:t>
            </a:r>
            <a:endParaRPr lang="ru-RU" sz="1100" dirty="0"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 </a:t>
            </a:r>
            <a:r>
              <a:rPr lang="ru-RU" sz="1100" dirty="0" smtClean="0">
                <a:cs typeface="Times New Roman" pitchFamily="18" charset="0"/>
              </a:rPr>
              <a:t>–ВКО, </a:t>
            </a:r>
            <a:r>
              <a:rPr lang="ru-RU" sz="1100" dirty="0" err="1" smtClean="0">
                <a:cs typeface="Times New Roman" pitchFamily="18" charset="0"/>
              </a:rPr>
              <a:t>Костанайская</a:t>
            </a:r>
            <a:r>
              <a:rPr lang="ru-RU" sz="1100" dirty="0" smtClean="0">
                <a:cs typeface="Times New Roman" pitchFamily="18" charset="0"/>
              </a:rPr>
              <a:t> область</a:t>
            </a:r>
            <a:endParaRPr lang="ru-RU" sz="1100" dirty="0"/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7110413" y="26988"/>
            <a:ext cx="1356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 по </a:t>
            </a:r>
            <a:r>
              <a:rPr lang="ru-RU" altLang="en-US" sz="800" b="1" dirty="0" smtClean="0"/>
              <a:t>01.06.2022г</a:t>
            </a:r>
            <a:r>
              <a:rPr lang="ru-RU" altLang="en-US" sz="800" b="1" dirty="0"/>
              <a:t>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792892"/>
              </p:ext>
            </p:extLst>
          </p:nvPr>
        </p:nvGraphicFramePr>
        <p:xfrm>
          <a:off x="323528" y="853384"/>
          <a:ext cx="4499992" cy="329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950537"/>
              </p:ext>
            </p:extLst>
          </p:nvPr>
        </p:nvGraphicFramePr>
        <p:xfrm>
          <a:off x="4211960" y="856459"/>
          <a:ext cx="5052442" cy="3257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472DE-91BF-458D-9EA4-0C634B5BB73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Заголовок 1"/>
          <p:cNvSpPr txBox="1">
            <a:spLocks/>
          </p:cNvSpPr>
          <p:nvPr/>
        </p:nvSpPr>
        <p:spPr bwMode="auto">
          <a:xfrm>
            <a:off x="971550" y="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b="1" dirty="0">
                <a:solidFill>
                  <a:srgbClr val="0070C0"/>
                </a:solidFill>
              </a:rPr>
            </a:br>
            <a:r>
              <a:rPr lang="ru-RU" altLang="ru-RU" sz="1900" b="1" dirty="0"/>
              <a:t>информация по</a:t>
            </a:r>
            <a:r>
              <a:rPr lang="ru-RU" altLang="ru-RU" sz="1900" b="1" dirty="0">
                <a:solidFill>
                  <a:srgbClr val="0070C0"/>
                </a:solidFill>
              </a:rPr>
              <a:t> </a:t>
            </a:r>
            <a:r>
              <a:rPr lang="ru-RU" altLang="ru-RU" sz="1900" b="1" dirty="0"/>
              <a:t>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/>
              <a:t>(в разрезе БВУ)</a:t>
            </a:r>
          </a:p>
        </p:txBody>
      </p:sp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7092280" y="15874"/>
            <a:ext cx="15945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</a:t>
            </a:r>
            <a:r>
              <a:rPr lang="ru-RU" altLang="en-US" sz="800" b="1" dirty="0" smtClean="0"/>
              <a:t>. </a:t>
            </a:r>
            <a:r>
              <a:rPr lang="ru-RU" altLang="en-US" sz="800" b="1" dirty="0"/>
              <a:t>по </a:t>
            </a:r>
            <a:r>
              <a:rPr lang="ru-RU" altLang="en-US" sz="800" b="1" dirty="0" smtClean="0"/>
              <a:t>01.06.2022г</a:t>
            </a:r>
            <a:r>
              <a:rPr lang="ru-RU" altLang="en-US" sz="800" b="1" dirty="0"/>
              <a:t>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8313" y="4116388"/>
            <a:ext cx="8499475" cy="7588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 </a:t>
            </a:r>
            <a:r>
              <a:rPr lang="ru-RU" sz="1100" dirty="0" smtClean="0">
                <a:cs typeface="Times New Roman" pitchFamily="18" charset="0"/>
              </a:rPr>
              <a:t>АО </a:t>
            </a:r>
            <a:r>
              <a:rPr lang="ru-RU" sz="1100" dirty="0" smtClean="0">
                <a:cs typeface="Times New Roman" pitchFamily="18" charset="0"/>
              </a:rPr>
              <a:t>«Банк </a:t>
            </a:r>
            <a:r>
              <a:rPr lang="ru-RU" sz="1100" dirty="0" err="1" smtClean="0">
                <a:cs typeface="Times New Roman" pitchFamily="18" charset="0"/>
              </a:rPr>
              <a:t>ЦентрКредит</a:t>
            </a:r>
            <a:r>
              <a:rPr lang="ru-RU" sz="1100" dirty="0" smtClean="0">
                <a:cs typeface="Times New Roman" pitchFamily="18" charset="0"/>
              </a:rPr>
              <a:t>», </a:t>
            </a:r>
            <a:r>
              <a:rPr lang="ru-RU" sz="1100" dirty="0" smtClean="0">
                <a:cs typeface="Times New Roman" pitchFamily="18" charset="0"/>
              </a:rPr>
              <a:t>АО «</a:t>
            </a:r>
            <a:r>
              <a:rPr lang="ru-RU" sz="1100" dirty="0" err="1" smtClean="0">
                <a:cs typeface="Times New Roman" pitchFamily="18" charset="0"/>
              </a:rPr>
              <a:t>Нурбанк</a:t>
            </a:r>
            <a:r>
              <a:rPr lang="ru-RU" sz="1100" dirty="0" smtClean="0">
                <a:cs typeface="Times New Roman" pitchFamily="18" charset="0"/>
              </a:rPr>
              <a:t>»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smtClean="0">
                <a:cs typeface="Times New Roman" pitchFamily="18" charset="0"/>
              </a:rPr>
              <a:t>по сумме- </a:t>
            </a:r>
            <a:r>
              <a:rPr lang="ru-RU" sz="1100" dirty="0" smtClean="0">
                <a:solidFill>
                  <a:prstClr val="black"/>
                </a:solidFill>
              </a:rPr>
              <a:t>АО «</a:t>
            </a:r>
            <a:r>
              <a:rPr lang="ru-RU" sz="1100" dirty="0" err="1" smtClean="0">
                <a:solidFill>
                  <a:prstClr val="black"/>
                </a:solidFill>
              </a:rPr>
              <a:t>Нурбанк</a:t>
            </a:r>
            <a:r>
              <a:rPr lang="ru-RU" sz="1100" dirty="0" smtClean="0">
                <a:solidFill>
                  <a:prstClr val="black"/>
                </a:solidFill>
              </a:rPr>
              <a:t>», </a:t>
            </a:r>
            <a:r>
              <a:rPr lang="ru-RU" sz="1100" dirty="0" smtClean="0">
                <a:solidFill>
                  <a:prstClr val="black"/>
                </a:solidFill>
                <a:cs typeface="Times New Roman" pitchFamily="18" charset="0"/>
              </a:rPr>
              <a:t>АО ДБ «Альфа Банк»</a:t>
            </a:r>
            <a:endParaRPr lang="ru-RU" sz="11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888457"/>
              </p:ext>
            </p:extLst>
          </p:nvPr>
        </p:nvGraphicFramePr>
        <p:xfrm>
          <a:off x="35496" y="1038741"/>
          <a:ext cx="4331494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606318"/>
              </p:ext>
            </p:extLst>
          </p:nvPr>
        </p:nvGraphicFramePr>
        <p:xfrm>
          <a:off x="4499992" y="1038741"/>
          <a:ext cx="4392488" cy="2873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69820-6279-478E-B831-69817FEC08F7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6064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39725"/>
            <a:ext cx="8229600" cy="633413"/>
          </a:xfrm>
        </p:spPr>
        <p:txBody>
          <a:bodyPr/>
          <a:lstStyle/>
          <a:p>
            <a:pPr eaLnBrk="1" hangingPunct="1"/>
            <a:r>
              <a:rPr lang="ru-RU" altLang="ru-RU" sz="1900" dirty="0" smtClean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dirty="0" smtClean="0">
                <a:solidFill>
                  <a:srgbClr val="0070C0"/>
                </a:solidFill>
              </a:rPr>
            </a:br>
            <a:r>
              <a:rPr lang="ru-RU" altLang="ru-RU" sz="1900" dirty="0" smtClean="0"/>
              <a:t>Одобренные, но не подписанные </a:t>
            </a:r>
            <a:br>
              <a:rPr lang="ru-RU" altLang="ru-RU" sz="1900" dirty="0" smtClean="0"/>
            </a:br>
            <a:r>
              <a:rPr lang="ru-RU" altLang="ru-RU" sz="1900" dirty="0" smtClean="0"/>
              <a:t>в разрезе регионов</a:t>
            </a:r>
            <a:br>
              <a:rPr lang="ru-RU" altLang="ru-RU" sz="1900" dirty="0" smtClean="0"/>
            </a:br>
            <a:endParaRPr lang="ru-RU" altLang="ru-RU" sz="1900" dirty="0" smtClean="0"/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6732588" y="0"/>
            <a:ext cx="2087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</a:t>
            </a:r>
            <a:r>
              <a:rPr lang="ru-RU" altLang="en-US" sz="800" b="1" dirty="0" smtClean="0"/>
              <a:t>01.06.2022г</a:t>
            </a:r>
            <a:r>
              <a:rPr lang="ru-RU" altLang="en-US" sz="800" b="1" dirty="0"/>
              <a:t>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323850" y="4329113"/>
            <a:ext cx="8572500" cy="433387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на </a:t>
            </a:r>
            <a:r>
              <a:rPr lang="ru-RU" sz="1100" dirty="0" smtClean="0">
                <a:cs typeface="Times New Roman" pitchFamily="18" charset="0"/>
              </a:rPr>
              <a:t>01.06.2022 </a:t>
            </a:r>
            <a:r>
              <a:rPr lang="ru-RU" sz="1100" dirty="0">
                <a:cs typeface="Times New Roman" pitchFamily="18" charset="0"/>
              </a:rPr>
              <a:t>г. – </a:t>
            </a:r>
            <a:r>
              <a:rPr lang="ru-RU" sz="1100" dirty="0">
                <a:cs typeface="Times New Roman" pitchFamily="18" charset="0"/>
              </a:rPr>
              <a:t>7</a:t>
            </a:r>
            <a:r>
              <a:rPr lang="ru-RU" sz="1100" b="1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на стадии подписания,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376 </a:t>
            </a:r>
            <a:r>
              <a:rPr lang="ru-RU" sz="1100" b="1" dirty="0" smtClean="0">
                <a:cs typeface="Times New Roman" pitchFamily="18" charset="0"/>
              </a:rPr>
              <a:t>млн</a:t>
            </a:r>
            <a:r>
              <a:rPr lang="ru-RU" sz="1100" b="1" dirty="0">
                <a:cs typeface="Times New Roman" pitchFamily="18" charset="0"/>
              </a:rPr>
              <a:t>. тенге,</a:t>
            </a:r>
            <a:r>
              <a:rPr lang="ru-RU" sz="1100" dirty="0">
                <a:cs typeface="Times New Roman" pitchFamily="18" charset="0"/>
              </a:rPr>
              <a:t>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155</a:t>
            </a:r>
            <a:r>
              <a:rPr lang="en-US" sz="1100" b="1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млн</a:t>
            </a:r>
            <a:r>
              <a:rPr lang="ru-RU" sz="11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424899"/>
              </p:ext>
            </p:extLst>
          </p:nvPr>
        </p:nvGraphicFramePr>
        <p:xfrm>
          <a:off x="323850" y="1098856"/>
          <a:ext cx="3888432" cy="3130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422746"/>
              </p:ext>
            </p:extLst>
          </p:nvPr>
        </p:nvGraphicFramePr>
        <p:xfrm>
          <a:off x="4212282" y="1099569"/>
          <a:ext cx="5212822" cy="322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25283-43D4-433A-BA37-E7E3A70D0B87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71475" y="106363"/>
            <a:ext cx="7850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800" b="1">
                <a:solidFill>
                  <a:srgbClr val="0070C0"/>
                </a:solidFill>
              </a:rPr>
            </a:br>
            <a:r>
              <a:rPr lang="ru-RU" altLang="ru-RU" sz="1800" b="1"/>
              <a:t>информация по</a:t>
            </a:r>
            <a:r>
              <a:rPr lang="ru-RU" altLang="ru-RU" sz="1800" b="1">
                <a:solidFill>
                  <a:srgbClr val="0070C0"/>
                </a:solidFill>
              </a:rPr>
              <a:t> </a:t>
            </a:r>
            <a:r>
              <a:rPr lang="ru-RU" altLang="ru-RU" sz="1800" b="1"/>
              <a:t>одобренным но не 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(в разрезе БВУ)</a:t>
            </a:r>
            <a:br>
              <a:rPr lang="ru-RU" altLang="ru-RU" sz="1800" b="1"/>
            </a:br>
            <a:r>
              <a:rPr lang="ru-RU" altLang="ru-RU" sz="1800" b="1"/>
              <a:t> </a:t>
            </a:r>
            <a:endParaRPr lang="ru-RU" altLang="ru-RU" sz="1800"/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6985000" y="26988"/>
            <a:ext cx="172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</a:t>
            </a:r>
            <a:r>
              <a:rPr lang="ru-RU" altLang="en-US" sz="800" b="1" dirty="0" smtClean="0"/>
              <a:t>01.06.2022г</a:t>
            </a:r>
            <a:r>
              <a:rPr lang="ru-RU" altLang="en-US" sz="800" b="1" dirty="0"/>
              <a:t>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50825" y="4292600"/>
            <a:ext cx="8642350" cy="65881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–АО 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en-US" altLang="en-US" sz="11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forteBank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и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kk-KZ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АО 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«Банк </a:t>
            </a:r>
            <a:r>
              <a:rPr lang="ru-RU" altLang="en-US" sz="11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ЦентрКредит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ru-RU" sz="11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сумме </a:t>
            </a: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First </a:t>
            </a:r>
            <a:r>
              <a:rPr lang="en-US" altLang="en-US" sz="1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HeartLand</a:t>
            </a:r>
            <a:r>
              <a:rPr lang="en-US" altLang="en-US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Jysan</a:t>
            </a:r>
            <a:r>
              <a:rPr lang="en-US" altLang="en-US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Bank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и АО «Евразийский банк»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endParaRPr lang="ru-RU" altLang="en-US" sz="1100" dirty="0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441984"/>
              </p:ext>
            </p:extLst>
          </p:nvPr>
        </p:nvGraphicFramePr>
        <p:xfrm>
          <a:off x="539" y="1131590"/>
          <a:ext cx="417646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915409"/>
              </p:ext>
            </p:extLst>
          </p:nvPr>
        </p:nvGraphicFramePr>
        <p:xfrm>
          <a:off x="4285310" y="1124670"/>
          <a:ext cx="4729691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768A5-2B43-4D0A-BDD8-0212FF07E23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505429" y="123825"/>
            <a:ext cx="7955003" cy="93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</a:rPr>
              <a:t>Гарантирование:</a:t>
            </a:r>
            <a:r>
              <a:rPr lang="en-US" altLang="ru-RU" sz="1800" b="1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</a:rPr>
              <a:t>Профинансированные </a:t>
            </a:r>
            <a:r>
              <a:rPr lang="ru-RU" altLang="ru-RU" sz="1800" b="1" dirty="0" smtClean="0">
                <a:solidFill>
                  <a:srgbClr val="0070C0"/>
                </a:solidFill>
              </a:rPr>
              <a:t>проекты в разрезе отраслей под Гарантию </a:t>
            </a:r>
            <a:r>
              <a:rPr lang="ru-RU" altLang="ru-RU" sz="1800" b="1" dirty="0">
                <a:solidFill>
                  <a:srgbClr val="0070C0"/>
                </a:solidFill>
              </a:rPr>
              <a:t>Фонда </a:t>
            </a:r>
            <a:r>
              <a:rPr lang="ru-RU" altLang="ru-RU" sz="2000" b="1" dirty="0">
                <a:solidFill>
                  <a:srgbClr val="0070C0"/>
                </a:solidFill>
              </a:rPr>
              <a:t/>
            </a:r>
            <a:br>
              <a:rPr lang="ru-RU" altLang="ru-RU" sz="2000" b="1" dirty="0">
                <a:solidFill>
                  <a:srgbClr val="0070C0"/>
                </a:solidFill>
              </a:rPr>
            </a:br>
            <a:endParaRPr lang="ru-RU" altLang="ru-RU" sz="2000" b="1" dirty="0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95288" y="4160838"/>
            <a:ext cx="8602662" cy="63341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Одобрено Фондом: </a:t>
            </a: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895 </a:t>
            </a:r>
            <a:r>
              <a:rPr lang="ru-RU" sz="1000" b="1" dirty="0" smtClean="0">
                <a:cs typeface="Times New Roman" pitchFamily="18" charset="0"/>
              </a:rPr>
              <a:t>проектов </a:t>
            </a:r>
            <a:r>
              <a:rPr lang="ru-RU" sz="1000" dirty="0">
                <a:cs typeface="Times New Roman" pitchFamily="18" charset="0"/>
              </a:rPr>
              <a:t>на общую сумму кредитного портфеля  </a:t>
            </a:r>
            <a:r>
              <a:rPr lang="en-US" sz="1000" b="1" dirty="0" smtClean="0">
                <a:cs typeface="Times New Roman" pitchFamily="18" charset="0"/>
              </a:rPr>
              <a:t>5</a:t>
            </a:r>
            <a:r>
              <a:rPr lang="ru-RU" sz="1000" b="1" dirty="0" smtClean="0">
                <a:cs typeface="Times New Roman" pitchFamily="18" charset="0"/>
              </a:rPr>
              <a:t>6</a:t>
            </a:r>
            <a:r>
              <a:rPr lang="en-US" sz="1000" b="1" dirty="0" smtClean="0">
                <a:cs typeface="Times New Roman" pitchFamily="18" charset="0"/>
              </a:rPr>
              <a:t>,</a:t>
            </a:r>
            <a:r>
              <a:rPr lang="ru-RU" sz="1000" b="1" dirty="0" smtClean="0">
                <a:cs typeface="Times New Roman" pitchFamily="18" charset="0"/>
              </a:rPr>
              <a:t>7 млрд</a:t>
            </a:r>
            <a:r>
              <a:rPr lang="ru-RU" sz="1000" b="1" dirty="0">
                <a:cs typeface="Times New Roman" pitchFamily="18" charset="0"/>
              </a:rPr>
              <a:t>. тенге  </a:t>
            </a:r>
            <a:r>
              <a:rPr lang="ru-RU" sz="1000" dirty="0">
                <a:cs typeface="Times New Roman" pitchFamily="18" charset="0"/>
              </a:rPr>
              <a:t>из них сумма гарантии</a:t>
            </a:r>
            <a:r>
              <a:rPr lang="ru-RU" sz="1000" b="1" dirty="0">
                <a:cs typeface="Times New Roman" pitchFamily="18" charset="0"/>
              </a:rPr>
              <a:t> </a:t>
            </a:r>
            <a:r>
              <a:rPr lang="en-US" sz="1000" b="1" dirty="0" smtClean="0">
                <a:cs typeface="Times New Roman" pitchFamily="18" charset="0"/>
              </a:rPr>
              <a:t>25,</a:t>
            </a:r>
            <a:r>
              <a:rPr lang="ru-RU" sz="1000" b="1" dirty="0">
                <a:cs typeface="Times New Roman" pitchFamily="18" charset="0"/>
              </a:rPr>
              <a:t>7</a:t>
            </a:r>
            <a:r>
              <a:rPr lang="ru-RU" sz="1000" b="1" dirty="0" smtClean="0">
                <a:cs typeface="Times New Roman" pitchFamily="18" charset="0"/>
              </a:rPr>
              <a:t> млрд</a:t>
            </a:r>
            <a:r>
              <a:rPr lang="ru-RU" sz="10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37520"/>
              </p:ext>
            </p:extLst>
          </p:nvPr>
        </p:nvGraphicFramePr>
        <p:xfrm>
          <a:off x="251520" y="843558"/>
          <a:ext cx="8727723" cy="345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12546</TotalTime>
  <Words>393</Words>
  <Application>Microsoft Office PowerPoint</Application>
  <PresentationFormat>Экран (16:9)</PresentationFormat>
  <Paragraphs>70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Программа гарантирования  «ДАМУ-ОПТИМА» </vt:lpstr>
      <vt:lpstr>Гарантирование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Гарантирование:  Одобренные, но не подписанные  в разрезе регионов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Динара Руслановна Кунанбаева</cp:lastModifiedBy>
  <cp:revision>1199</cp:revision>
  <cp:lastPrinted>2020-02-11T07:16:18Z</cp:lastPrinted>
  <dcterms:created xsi:type="dcterms:W3CDTF">2017-09-15T07:18:06Z</dcterms:created>
  <dcterms:modified xsi:type="dcterms:W3CDTF">2022-06-06T09:26:07Z</dcterms:modified>
</cp:coreProperties>
</file>